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73" r:id="rId2"/>
    <p:sldId id="271" r:id="rId3"/>
    <p:sldId id="256" r:id="rId4"/>
    <p:sldId id="257" r:id="rId5"/>
    <p:sldId id="258" r:id="rId6"/>
    <p:sldId id="259" r:id="rId7"/>
    <p:sldId id="260" r:id="rId8"/>
    <p:sldId id="266" r:id="rId9"/>
    <p:sldId id="261" r:id="rId10"/>
    <p:sldId id="263" r:id="rId11"/>
    <p:sldId id="262" r:id="rId12"/>
    <p:sldId id="267" r:id="rId13"/>
    <p:sldId id="269" r:id="rId14"/>
    <p:sldId id="270" r:id="rId15"/>
    <p:sldId id="264" r:id="rId16"/>
    <p:sldId id="268" r:id="rId17"/>
    <p:sldId id="272" r:id="rId18"/>
    <p:sldId id="265" r:id="rId19"/>
  </p:sldIdLst>
  <p:sldSz cx="14630400" cy="8229600"/>
  <p:notesSz cx="8229600" cy="14630400"/>
  <p:embeddedFontLst>
    <p:embeddedFont>
      <p:font typeface="Corben" panose="020B0604020202020204" charset="0"/>
      <p:regular r:id="rId21"/>
    </p:embeddedFont>
    <p:embeddedFont>
      <p:font typeface="Nobil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986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BA7CB5-6889-F7D3-8CD8-3F4E4C653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55" y="405881"/>
            <a:ext cx="1568605" cy="1568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877B5-533B-E485-3385-40F5F3C6E044}"/>
              </a:ext>
            </a:extLst>
          </p:cNvPr>
          <p:cNvSpPr txBox="1"/>
          <p:nvPr/>
        </p:nvSpPr>
        <p:spPr>
          <a:xfrm>
            <a:off x="3337560" y="713131"/>
            <a:ext cx="94183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algn="ctr">
              <a:lnSpc>
                <a:spcPct val="100000"/>
              </a:lnSpc>
              <a:spcBef>
                <a:spcPts val="100"/>
              </a:spcBef>
            </a:pPr>
            <a:r>
              <a:rPr lang="en-IN" sz="2800" b="1" spc="-10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ADHIPARASAKTHI </a:t>
            </a:r>
            <a:r>
              <a:rPr lang="en-IN" sz="2800" b="1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COLLEGE</a:t>
            </a:r>
            <a:r>
              <a:rPr lang="en-IN" sz="2800" b="1" spc="-55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 </a:t>
            </a:r>
            <a:r>
              <a:rPr lang="en-IN" sz="2800" b="1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OF</a:t>
            </a:r>
            <a:r>
              <a:rPr lang="en-IN" sz="2800" b="1" spc="-60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 </a:t>
            </a:r>
            <a:r>
              <a:rPr lang="en-IN" sz="2800" b="1" spc="-10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ENGINEERING</a:t>
            </a:r>
            <a:endParaRPr lang="en-IN" sz="2800" b="1" dirty="0">
              <a:latin typeface="Corben" panose="020B0604020202020204" charset="0"/>
              <a:ea typeface="Inter Medium" panose="020B0604020202020204" charset="0"/>
              <a:cs typeface="Times New Roman"/>
            </a:endParaRPr>
          </a:p>
          <a:p>
            <a:pPr marL="90170" algn="ctr">
              <a:lnSpc>
                <a:spcPct val="100000"/>
              </a:lnSpc>
              <a:spcBef>
                <a:spcPts val="5"/>
              </a:spcBef>
            </a:pPr>
            <a:r>
              <a:rPr lang="en-IN" sz="2800" b="1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G.B.</a:t>
            </a:r>
            <a:r>
              <a:rPr lang="en-IN" sz="2800" b="1" spc="-60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 </a:t>
            </a:r>
            <a:r>
              <a:rPr lang="en-IN" sz="2800" b="1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NAGAR,</a:t>
            </a:r>
            <a:r>
              <a:rPr lang="en-IN" sz="2800" b="1" spc="-30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 </a:t>
            </a:r>
            <a:r>
              <a:rPr lang="en-IN" sz="2800" b="1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KALAVAI,</a:t>
            </a:r>
            <a:r>
              <a:rPr lang="en-IN" sz="2800" b="1" spc="-35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 </a:t>
            </a:r>
            <a:r>
              <a:rPr lang="en-IN" sz="2800" b="1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RANIPET</a:t>
            </a:r>
            <a:r>
              <a:rPr lang="en-IN" sz="2800" b="1" spc="-50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 </a:t>
            </a:r>
            <a:r>
              <a:rPr lang="en-IN" sz="2800" b="1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DIST</a:t>
            </a:r>
            <a:r>
              <a:rPr lang="en-IN" sz="2800" b="1" spc="-55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 </a:t>
            </a:r>
            <a:r>
              <a:rPr lang="en-IN" sz="2800" b="1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-</a:t>
            </a:r>
            <a:r>
              <a:rPr lang="en-IN" sz="2800" b="1" spc="-70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 </a:t>
            </a:r>
            <a:r>
              <a:rPr lang="en-IN" sz="2800" b="1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632</a:t>
            </a:r>
            <a:r>
              <a:rPr lang="en-IN" sz="2800" b="1" spc="-65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 </a:t>
            </a:r>
            <a:r>
              <a:rPr lang="en-IN" sz="2800" b="1" spc="-20" dirty="0">
                <a:latin typeface="Corben" panose="020B0604020202020204" charset="0"/>
                <a:ea typeface="Inter Medium" panose="020B0604020202020204" charset="0"/>
                <a:cs typeface="Times New Roman"/>
              </a:rPr>
              <a:t>516.</a:t>
            </a:r>
            <a:endParaRPr lang="en-IN" sz="2800" b="1" dirty="0">
              <a:latin typeface="Corben" panose="020B0604020202020204" charset="0"/>
              <a:ea typeface="Inter Medium" panose="020B0604020202020204" charset="0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9A3F4-6CC7-9F9A-D5AD-5BC536D247A0}"/>
              </a:ext>
            </a:extLst>
          </p:cNvPr>
          <p:cNvSpPr txBox="1"/>
          <p:nvPr/>
        </p:nvSpPr>
        <p:spPr>
          <a:xfrm>
            <a:off x="2316480" y="2910826"/>
            <a:ext cx="9997440" cy="2236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dirty="0">
                <a:solidFill>
                  <a:srgbClr val="030303"/>
                </a:solidFill>
                <a:latin typeface="Corben" panose="020B0604020202020204" charset="0"/>
                <a:ea typeface="DM Sans Semi Bold" pitchFamily="34" charset="-122"/>
                <a:cs typeface="DM Sans Semi Bold" pitchFamily="34" charset="-120"/>
              </a:rPr>
              <a:t>Symptom-Based AI Medical Diagnosis Chatbot with RAG and Machine Learning Integration</a:t>
            </a:r>
            <a:endParaRPr lang="en-US" sz="4400" dirty="0">
              <a:latin typeface="Corben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3434B-03DB-F8D2-C7E0-CE35C56FDD6E}"/>
              </a:ext>
            </a:extLst>
          </p:cNvPr>
          <p:cNvSpPr txBox="1"/>
          <p:nvPr/>
        </p:nvSpPr>
        <p:spPr>
          <a:xfrm>
            <a:off x="731520" y="5561866"/>
            <a:ext cx="7315200" cy="1919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latin typeface="Corben" panose="020B0604020202020204" charset="0"/>
                <a:ea typeface="Inter Medium" pitchFamily="34" charset="-122"/>
                <a:cs typeface="Inter Medium" pitchFamily="34" charset="-120"/>
              </a:rPr>
              <a:t>Team Members: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latin typeface="Corben" panose="020B0604020202020204" charset="0"/>
                <a:ea typeface="Inter Medium" pitchFamily="34" charset="-122"/>
                <a:cs typeface="Inter Medium" pitchFamily="34" charset="-120"/>
              </a:rPr>
              <a:t>	1. Sathish S 	 510121104033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latin typeface="Corben" panose="020B0604020202020204" charset="0"/>
                <a:ea typeface="Inter Medium" pitchFamily="34" charset="-122"/>
                <a:cs typeface="Inter Medium" pitchFamily="34" charset="-120"/>
              </a:rPr>
              <a:t>	2. Hari Prasad D 	 510121104010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latin typeface="Corben" panose="020B0604020202020204" charset="0"/>
                <a:ea typeface="Inter Medium" pitchFamily="34" charset="-122"/>
                <a:cs typeface="Inter Medium" pitchFamily="34" charset="-120"/>
              </a:rPr>
              <a:t>	3. Aakash S 	 510121104001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800" dirty="0">
              <a:latin typeface="Corben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06CBD-E28E-8577-9E8F-34E3C67F8334}"/>
              </a:ext>
            </a:extLst>
          </p:cNvPr>
          <p:cNvSpPr txBox="1"/>
          <p:nvPr/>
        </p:nvSpPr>
        <p:spPr>
          <a:xfrm>
            <a:off x="5326566" y="2090294"/>
            <a:ext cx="4386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rben" panose="020B0604020202020204" charset="0"/>
              </a:rPr>
              <a:t>Model Project Review </a:t>
            </a:r>
            <a:endParaRPr lang="en-IN" sz="3200" dirty="0">
              <a:latin typeface="Corben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BEC98-2CB3-506C-8BF4-DBC38486B225}"/>
              </a:ext>
            </a:extLst>
          </p:cNvPr>
          <p:cNvSpPr txBox="1"/>
          <p:nvPr/>
        </p:nvSpPr>
        <p:spPr>
          <a:xfrm>
            <a:off x="11262360" y="2173204"/>
            <a:ext cx="731520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latin typeface="Corben" panose="020B0604020202020204" charset="0"/>
                <a:ea typeface="Inter Medium" pitchFamily="34" charset="-122"/>
                <a:cs typeface="Inter Medium" pitchFamily="34" charset="-120"/>
              </a:rPr>
              <a:t>Date: </a:t>
            </a:r>
            <a:r>
              <a:rPr lang="en-US" dirty="0">
                <a:latin typeface="Corben" panose="020B0604020202020204" charset="0"/>
                <a:ea typeface="Inter Medium" pitchFamily="34" charset="-122"/>
                <a:cs typeface="Inter Medium" pitchFamily="34" charset="-120"/>
              </a:rPr>
              <a:t>19</a:t>
            </a:r>
            <a:r>
              <a:rPr lang="en-US" sz="1800" dirty="0">
                <a:latin typeface="Corben" panose="020B0604020202020204" charset="0"/>
                <a:ea typeface="Inter Medium" pitchFamily="34" charset="-122"/>
                <a:cs typeface="Inter Medium" pitchFamily="34" charset="-120"/>
              </a:rPr>
              <a:t>-05-2025</a:t>
            </a:r>
            <a:endParaRPr lang="en-US" sz="1800" dirty="0">
              <a:latin typeface="Corbe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03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9893"/>
            <a:ext cx="12331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RAG Chatbot Implementation with LangChain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564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Document 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1122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PDFs split into chunks with Recursive Character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Text Splitter for Relevant retrieval.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27564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Embeddings Generation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1122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Chunks transformed into vector embeddings using HuggingFace models.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275648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MongoDB Atlas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112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Vector embeddings stored and searched via MongoDB Atlas Vector Search.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275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Smart Answering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85679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Combines retrieval context with LLM generation to deliver precise responses.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RAG Chatbot Flow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Input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user types symptoms or questions into the chatbot interface.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97680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LangChain RAG Pipeline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is reformatted and passed through a retrieval-augmented generation pipeline.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73427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Vector Database Query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Relevant medical documents are retrieved from MongoDB vector search based on the query.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LLM Summarization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large language model processes documents to produce a concise, informed answer.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Response Display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chatbot combines retrieval and generation results to provide a user-friendly reply.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23FE6-3FC9-4D25-FC0C-92C514621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01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382F530-0D47-3DA0-C34D-5C9B588AF800}"/>
              </a:ext>
            </a:extLst>
          </p:cNvPr>
          <p:cNvSpPr/>
          <p:nvPr/>
        </p:nvSpPr>
        <p:spPr>
          <a:xfrm>
            <a:off x="837724" y="664369"/>
            <a:ext cx="71207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Corben" panose="020B0604020202020204" charset="0"/>
                <a:ea typeface="Source Serif Pro Semi Bold" pitchFamily="34" charset="-122"/>
                <a:cs typeface="Source Serif Pro Semi Bold" pitchFamily="34" charset="-120"/>
              </a:rPr>
              <a:t>Why We Need an AI Chatbot</a:t>
            </a:r>
            <a:endParaRPr lang="en-US" sz="6000" dirty="0">
              <a:latin typeface="Corben" panose="020B060402020202020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9742BFF-E8DC-8251-2011-56A4DA9F1E4F}"/>
              </a:ext>
            </a:extLst>
          </p:cNvPr>
          <p:cNvSpPr/>
          <p:nvPr/>
        </p:nvSpPr>
        <p:spPr>
          <a:xfrm>
            <a:off x="837724" y="25212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The current Symptom Checker only identifies exact symptom matches, struggling with typos or variations in user input.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A9AE07C-DDA8-67E3-B310-086B8890CFA5}"/>
              </a:ext>
            </a:extLst>
          </p:cNvPr>
          <p:cNvSpPr/>
          <p:nvPr/>
        </p:nvSpPr>
        <p:spPr>
          <a:xfrm>
            <a:off x="837724" y="3424296"/>
            <a:ext cx="12954952" cy="24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For example, </a:t>
            </a:r>
            <a:b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	"</a:t>
            </a:r>
            <a:r>
              <a:rPr lang="en-US" sz="2000" dirty="0">
                <a:latin typeface="Corben" panose="020B0604020202020204" charset="0"/>
              </a:rPr>
              <a:t>abdominal swelling, easy bruising, stool and urine color changes, and jaundice</a:t>
            </a: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“</a:t>
            </a:r>
            <a:b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</a:br>
            <a:b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</a:br>
            <a:r>
              <a:rPr lang="en-IN" sz="2000" dirty="0">
                <a:latin typeface="Corben" panose="020B0604020202020204" charset="0"/>
              </a:rPr>
              <a:t>❌ Output:</a:t>
            </a:r>
            <a:b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000" dirty="0">
                <a:latin typeface="Corben" panose="020B0604020202020204" charset="0"/>
              </a:rPr>
              <a:t>Unknown Disease – No valid symptoms provided</a:t>
            </a:r>
            <a:br>
              <a:rPr lang="en-US" sz="2000" dirty="0">
                <a:latin typeface="Corben" panose="020B0604020202020204" charset="0"/>
              </a:rPr>
            </a:br>
            <a:b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 yields no results due to a mismatch. This limitation leads to user frustration and potential missed diagnoses.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0545F-A6AD-1C99-7384-8C8AF55AF40B}"/>
              </a:ext>
            </a:extLst>
          </p:cNvPr>
          <p:cNvSpPr txBox="1"/>
          <p:nvPr/>
        </p:nvSpPr>
        <p:spPr>
          <a:xfrm>
            <a:off x="1028699" y="1809750"/>
            <a:ext cx="830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latin typeface="Corben" panose="020B0604020202020204" charset="0"/>
              </a:rPr>
              <a:t>🧪 Existing System: Symptom Checker</a:t>
            </a:r>
            <a:endParaRPr lang="en-IN" sz="2400" dirty="0">
              <a:latin typeface="Corbe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79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7595CBB-9611-F2AF-A7B0-50A023E1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1439B8B-BD8F-C356-7C9C-E0A2006CF5A1}"/>
              </a:ext>
            </a:extLst>
          </p:cNvPr>
          <p:cNvSpPr/>
          <p:nvPr/>
        </p:nvSpPr>
        <p:spPr>
          <a:xfrm>
            <a:off x="4495324" y="1824038"/>
            <a:ext cx="83556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Corben" panose="020B0604020202020204" charset="0"/>
                <a:ea typeface="Source Serif Pro Semi Bold" pitchFamily="34" charset="-122"/>
                <a:cs typeface="Source Serif Pro Semi Bold" pitchFamily="34" charset="-120"/>
              </a:rPr>
              <a:t>AI Chatbot Solution (RAG + LLM)</a:t>
            </a:r>
            <a:endParaRPr lang="en-US" sz="4400" dirty="0">
              <a:latin typeface="Corben" panose="020B060402020202020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5938C34-F27E-1594-0A09-15CFAFEEDE28}"/>
              </a:ext>
            </a:extLst>
          </p:cNvPr>
          <p:cNvSpPr/>
          <p:nvPr/>
        </p:nvSpPr>
        <p:spPr>
          <a:xfrm>
            <a:off x="5273159" y="2969300"/>
            <a:ext cx="37212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Corben" panose="020B060402020202020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15AED93-B48A-D610-3A7A-EE234A714E9E}"/>
              </a:ext>
            </a:extLst>
          </p:cNvPr>
          <p:cNvSpPr/>
          <p:nvPr/>
        </p:nvSpPr>
        <p:spPr>
          <a:xfrm>
            <a:off x="5273159" y="3816787"/>
            <a:ext cx="37212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A7C1C92-F26D-9F35-4C2F-2DD26791DE6A}"/>
              </a:ext>
            </a:extLst>
          </p:cNvPr>
          <p:cNvSpPr/>
          <p:nvPr/>
        </p:nvSpPr>
        <p:spPr>
          <a:xfrm>
            <a:off x="10071497" y="3464838"/>
            <a:ext cx="37212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AC1EDA6-C104-BDFC-255D-F232FF1148D0}"/>
              </a:ext>
            </a:extLst>
          </p:cNvPr>
          <p:cNvSpPr/>
          <p:nvPr/>
        </p:nvSpPr>
        <p:spPr>
          <a:xfrm>
            <a:off x="4241529" y="2969300"/>
            <a:ext cx="9855471" cy="4940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  <a:t>Understands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  <a:t>natural language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  <a:t>medical context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  <a:t>.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  <a:t>Same input gives meaningful output: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  <a:t>✅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  <a:t>"These symptoms may indicate liver disease... 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  <a:t>Consult a healthcare professional for proper tests."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rben" panose="020B0604020202020204" charset="0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  <a:t>Uses a fine-tuned LLM + PDF knowledge base to provide detailed,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ben" panose="020B0604020202020204" charset="0"/>
              </a:rPr>
              <a:t>helpful answers.</a:t>
            </a:r>
          </a:p>
          <a:p>
            <a:pPr marL="0" indent="0" algn="l">
              <a:lnSpc>
                <a:spcPct val="200000"/>
              </a:lnSpc>
              <a:buNone/>
            </a:pPr>
            <a:endParaRPr lang="en-US" sz="2200" dirty="0">
              <a:latin typeface="Corben" panose="020B0604020202020204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72F28F2F-1993-2368-0606-F53FDDCED3CB}"/>
              </a:ext>
            </a:extLst>
          </p:cNvPr>
          <p:cNvSpPr/>
          <p:nvPr/>
        </p:nvSpPr>
        <p:spPr>
          <a:xfrm>
            <a:off x="5273159" y="6022419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latin typeface="Corbe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3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731401"/>
            <a:ext cx="8305443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Image-Based Diagnosis Workflow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0447" y="1786414"/>
            <a:ext cx="1648658" cy="1186101"/>
          </a:xfrm>
          <a:prstGeom prst="roundRect">
            <a:avLst>
              <a:gd name="adj" fmla="val 729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00056" y="2198489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574965" y="199227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Image Upload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574965" y="2437328"/>
            <a:ext cx="813816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submits medical images or photos related to symptoms via chatbot interface.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471976" y="2962989"/>
            <a:ext cx="11335107" cy="11430"/>
          </a:xfrm>
          <a:prstGeom prst="roundRect">
            <a:avLst>
              <a:gd name="adj" fmla="val 756443"/>
            </a:avLst>
          </a:prstGeom>
          <a:solidFill>
            <a:srgbClr val="B8BFDF"/>
          </a:solidFill>
          <a:ln/>
        </p:spPr>
      </p:sp>
      <p:sp>
        <p:nvSpPr>
          <p:cNvPr id="8" name="Shape 6"/>
          <p:cNvSpPr/>
          <p:nvPr/>
        </p:nvSpPr>
        <p:spPr>
          <a:xfrm>
            <a:off x="720447" y="3075384"/>
            <a:ext cx="3297317" cy="1186101"/>
          </a:xfrm>
          <a:prstGeom prst="roundRect">
            <a:avLst>
              <a:gd name="adj" fmla="val 729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24326" y="3487460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4223623" y="328124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Groq AI Encoding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223623" y="3726299"/>
            <a:ext cx="873240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 is encoded and analyzed using Groq LLaMA-4 Maverick model for medical insight.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20634" y="4251960"/>
            <a:ext cx="9686449" cy="11430"/>
          </a:xfrm>
          <a:prstGeom prst="roundRect">
            <a:avLst>
              <a:gd name="adj" fmla="val 756443"/>
            </a:avLst>
          </a:prstGeom>
          <a:solidFill>
            <a:srgbClr val="B8BFDF"/>
          </a:solidFill>
          <a:ln/>
        </p:spPr>
      </p:sp>
      <p:sp>
        <p:nvSpPr>
          <p:cNvPr id="13" name="Shape 11"/>
          <p:cNvSpPr/>
          <p:nvPr/>
        </p:nvSpPr>
        <p:spPr>
          <a:xfrm>
            <a:off x="720447" y="4364355"/>
            <a:ext cx="4945975" cy="1515428"/>
          </a:xfrm>
          <a:prstGeom prst="roundRect">
            <a:avLst>
              <a:gd name="adj" fmla="val 57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48714" y="4941094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5872282" y="4570214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72282" y="5015270"/>
            <a:ext cx="7831812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Groq’s responses are delivered through a FastAPI backend into the User workflow.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69293" y="5870258"/>
            <a:ext cx="8037790" cy="11430"/>
          </a:xfrm>
          <a:prstGeom prst="roundRect">
            <a:avLst>
              <a:gd name="adj" fmla="val 756443"/>
            </a:avLst>
          </a:prstGeom>
          <a:solidFill>
            <a:srgbClr val="B8BFDF"/>
          </a:solidFill>
          <a:ln/>
        </p:spPr>
      </p:sp>
      <p:sp>
        <p:nvSpPr>
          <p:cNvPr id="18" name="Shape 16"/>
          <p:cNvSpPr/>
          <p:nvPr/>
        </p:nvSpPr>
        <p:spPr>
          <a:xfrm>
            <a:off x="720447" y="5982652"/>
            <a:ext cx="6594753" cy="1515428"/>
          </a:xfrm>
          <a:prstGeom prst="roundRect">
            <a:avLst>
              <a:gd name="adj" fmla="val 57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73103" y="6559391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250" dirty="0"/>
          </a:p>
        </p:txBody>
      </p:sp>
      <p:sp>
        <p:nvSpPr>
          <p:cNvPr id="20" name="Text 18"/>
          <p:cNvSpPr/>
          <p:nvPr/>
        </p:nvSpPr>
        <p:spPr>
          <a:xfrm>
            <a:off x="7521059" y="6188512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Medical Analysis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21059" y="6633567"/>
            <a:ext cx="6183035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visual diagnostic data to complement textual predictions and advice.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4FFD0-482E-3174-577F-A139899F9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62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21B25D3-786D-F03F-1072-93BBC133D0A8}"/>
              </a:ext>
            </a:extLst>
          </p:cNvPr>
          <p:cNvSpPr/>
          <p:nvPr/>
        </p:nvSpPr>
        <p:spPr>
          <a:xfrm>
            <a:off x="837724" y="1893332"/>
            <a:ext cx="81242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Corben" panose="020B0604020202020204" charset="0"/>
                <a:ea typeface="Source Serif Pro Semi Bold" pitchFamily="34" charset="-122"/>
                <a:cs typeface="Source Serif Pro Semi Bold" pitchFamily="34" charset="-120"/>
              </a:rPr>
              <a:t>Technology Behind the Solution</a:t>
            </a:r>
            <a:endParaRPr lang="en-US" sz="4400" dirty="0">
              <a:latin typeface="Corben" panose="020B060402020202020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9CA7CF5-47F0-BBB6-96EE-D24CC49AA433}"/>
              </a:ext>
            </a:extLst>
          </p:cNvPr>
          <p:cNvSpPr/>
          <p:nvPr/>
        </p:nvSpPr>
        <p:spPr>
          <a:xfrm>
            <a:off x="837724" y="319563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orben" panose="020B0604020202020204" charset="0"/>
                <a:ea typeface="Source Serif Pro Semi Bold" pitchFamily="34" charset="-122"/>
                <a:cs typeface="Source Serif Pro Semi Bold" pitchFamily="34" charset="-120"/>
              </a:rPr>
              <a:t>Frontend</a:t>
            </a:r>
            <a:endParaRPr lang="en-US" sz="2200" dirty="0">
              <a:latin typeface="Corben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814F1DC-6B81-7213-A28E-03C0BB0BE4C4}"/>
              </a:ext>
            </a:extLst>
          </p:cNvPr>
          <p:cNvSpPr/>
          <p:nvPr/>
        </p:nvSpPr>
        <p:spPr>
          <a:xfrm>
            <a:off x="837724" y="378690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React.js for intuitive and responsive user interfaces.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8CFFB43-0E5A-6017-5BE8-6086FBD1F32E}"/>
              </a:ext>
            </a:extLst>
          </p:cNvPr>
          <p:cNvSpPr/>
          <p:nvPr/>
        </p:nvSpPr>
        <p:spPr>
          <a:xfrm>
            <a:off x="4230053" y="319563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orben" panose="020B0604020202020204" charset="0"/>
                <a:ea typeface="Source Serif Pro Semi Bold" pitchFamily="34" charset="-122"/>
                <a:cs typeface="Source Serif Pro Semi Bold" pitchFamily="34" charset="-120"/>
              </a:rPr>
              <a:t>Backend &amp; APIs</a:t>
            </a:r>
            <a:endParaRPr lang="en-US" sz="2200" dirty="0">
              <a:latin typeface="Corben" panose="020B060402020202020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9E73853-5E1C-A11F-2AD6-EF7B99E0F990}"/>
              </a:ext>
            </a:extLst>
          </p:cNvPr>
          <p:cNvSpPr/>
          <p:nvPr/>
        </p:nvSpPr>
        <p:spPr>
          <a:xfrm>
            <a:off x="4230053" y="3786902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Node.js for server logic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896A143-3E0D-C97B-8D8E-8B7D31EBDA68}"/>
              </a:ext>
            </a:extLst>
          </p:cNvPr>
          <p:cNvSpPr/>
          <p:nvPr/>
        </p:nvSpPr>
        <p:spPr>
          <a:xfrm>
            <a:off x="4230053" y="425362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Flask for ML model API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E8DBFAE-D2B4-E18E-2A37-6702DFE58F4B}"/>
              </a:ext>
            </a:extLst>
          </p:cNvPr>
          <p:cNvSpPr/>
          <p:nvPr/>
        </p:nvSpPr>
        <p:spPr>
          <a:xfrm>
            <a:off x="4230053" y="472035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FastAPI for image diagnosis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6D9DCA8-E379-644B-AF80-08750AFD5F35}"/>
              </a:ext>
            </a:extLst>
          </p:cNvPr>
          <p:cNvSpPr/>
          <p:nvPr/>
        </p:nvSpPr>
        <p:spPr>
          <a:xfrm>
            <a:off x="7622381" y="319563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orben" panose="020B0604020202020204" charset="0"/>
                <a:ea typeface="Source Serif Pro Semi Bold" pitchFamily="34" charset="-122"/>
                <a:cs typeface="Source Serif Pro Semi Bold" pitchFamily="34" charset="-120"/>
              </a:rPr>
              <a:t>ML &amp; Databases</a:t>
            </a:r>
            <a:endParaRPr lang="en-US" sz="2200" dirty="0">
              <a:latin typeface="Corben" panose="020B0604020202020204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EEAE476-5B25-0B01-FB7B-0E996E9666D6}"/>
              </a:ext>
            </a:extLst>
          </p:cNvPr>
          <p:cNvSpPr/>
          <p:nvPr/>
        </p:nvSpPr>
        <p:spPr>
          <a:xfrm>
            <a:off x="7622381" y="378690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Groq powers LLM generation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0DB51798-586F-1761-93A0-7FECA5FC11A1}"/>
              </a:ext>
            </a:extLst>
          </p:cNvPr>
          <p:cNvSpPr/>
          <p:nvPr/>
        </p:nvSpPr>
        <p:spPr>
          <a:xfrm>
            <a:off x="7622381" y="4636650"/>
            <a:ext cx="2800826" cy="1615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MongoDB Atlas stores vector embeddings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3D702AE3-A267-4CF4-8DC9-6E3F67238DC8}"/>
              </a:ext>
            </a:extLst>
          </p:cNvPr>
          <p:cNvSpPr/>
          <p:nvPr/>
        </p:nvSpPr>
        <p:spPr>
          <a:xfrm>
            <a:off x="7561541" y="595312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HuggingFace for embedding generation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CBC97ED-C55C-28A0-DD1F-41733E75BFB2}"/>
              </a:ext>
            </a:extLst>
          </p:cNvPr>
          <p:cNvSpPr/>
          <p:nvPr/>
        </p:nvSpPr>
        <p:spPr>
          <a:xfrm>
            <a:off x="11014710" y="319563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orben" panose="020B0604020202020204" charset="0"/>
                <a:ea typeface="Source Serif Pro Semi Bold" pitchFamily="34" charset="-122"/>
                <a:cs typeface="Source Serif Pro Semi Bold" pitchFamily="34" charset="-120"/>
              </a:rPr>
              <a:t>Knowledge Management</a:t>
            </a:r>
            <a:endParaRPr lang="en-US" sz="2200" dirty="0">
              <a:latin typeface="Corben" panose="020B060402020202020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29B43218-E66B-51AB-34E4-A660CF0D5A5C}"/>
              </a:ext>
            </a:extLst>
          </p:cNvPr>
          <p:cNvSpPr/>
          <p:nvPr/>
        </p:nvSpPr>
        <p:spPr>
          <a:xfrm>
            <a:off x="11014710" y="413885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LangChain + PDFPlumber split and process PDFs for chatbot knowledge base.</a:t>
            </a:r>
            <a:endParaRPr lang="en-US" sz="1850" dirty="0">
              <a:latin typeface="Corbe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7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34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 and Future Outlook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11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829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Advanced AI Tool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19463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successfully developed a sophisticated AI-powered diagnosis platform combining RAG, ML, and image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7511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282904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User-Centered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673793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delivers human-like, helpful answers supporting natural language and visual inputs.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41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019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Future Potential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5102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lays groundwork for smarter health assistance solutions accessible to wider populations.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C18115B-1EF4-6214-B8AA-02222A79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50E5DA7-E474-6312-051D-775F1FDFE756}"/>
              </a:ext>
            </a:extLst>
          </p:cNvPr>
          <p:cNvSpPr/>
          <p:nvPr/>
        </p:nvSpPr>
        <p:spPr>
          <a:xfrm>
            <a:off x="6324124" y="231779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Corben" panose="020B0604020202020204" charset="0"/>
                <a:ea typeface="Source Serif Pro Semi Bold" pitchFamily="34" charset="-122"/>
                <a:cs typeface="Source Serif Pro Semi Bold" pitchFamily="34" charset="-120"/>
              </a:rPr>
              <a:t>Introduction</a:t>
            </a:r>
            <a:endParaRPr lang="en-US" sz="4000" dirty="0">
              <a:latin typeface="Corben" panose="020B060402020202020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492A48B-549E-055C-2C62-44508E41A4E8}"/>
              </a:ext>
            </a:extLst>
          </p:cNvPr>
          <p:cNvSpPr/>
          <p:nvPr/>
        </p:nvSpPr>
        <p:spPr>
          <a:xfrm>
            <a:off x="6324124" y="29794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AI is revolutionizing healthcare by enabling faster and more accurate diagnoses.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FA7DE75-E231-2164-E7A1-50A645DC56AD}"/>
              </a:ext>
            </a:extLst>
          </p:cNvPr>
          <p:cNvSpPr/>
          <p:nvPr/>
        </p:nvSpPr>
        <p:spPr>
          <a:xfrm>
            <a:off x="6324124" y="382916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Our project empowers users to receive disease predictions simply by describing their symptoms.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D9F25BD-C18F-9BA5-BB7E-68B940EEBEBC}"/>
              </a:ext>
            </a:extLst>
          </p:cNvPr>
          <p:cNvSpPr/>
          <p:nvPr/>
        </p:nvSpPr>
        <p:spPr>
          <a:xfrm>
            <a:off x="6324124" y="467891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It features </a:t>
            </a:r>
            <a:r>
              <a:rPr lang="en-US" sz="1850" b="1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chat-based interactions</a:t>
            </a: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1850" b="1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image diagnosis</a:t>
            </a: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 capabilities for comprehensive support.</a:t>
            </a:r>
            <a:endParaRPr lang="en-US" sz="1850" dirty="0">
              <a:latin typeface="Corben" panose="020B060402020202020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8F41DB3-543F-4F3D-86D8-3AB60A8891AB}"/>
              </a:ext>
            </a:extLst>
          </p:cNvPr>
          <p:cNvSpPr/>
          <p:nvPr/>
        </p:nvSpPr>
        <p:spPr>
          <a:xfrm>
            <a:off x="6324124" y="552866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Corben" panose="020B0604020202020204" charset="0"/>
                <a:ea typeface="Source Sans Pro" pitchFamily="34" charset="-122"/>
                <a:cs typeface="Source Sans Pro" pitchFamily="34" charset="-120"/>
              </a:rPr>
              <a:t>This system benefits both patients and healthcare professionals.</a:t>
            </a:r>
            <a:endParaRPr lang="en-US" sz="1850" dirty="0">
              <a:latin typeface="Corbe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1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4386"/>
            <a:ext cx="7556421" cy="988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</a:rPr>
              <a:t>Abstract: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81927"/>
            <a:ext cx="7556421" cy="3556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Corben" panose="020B0604020202020204" charset="0"/>
                <a:ea typeface="Inter Medium" panose="020B0604020202020204" charset="0"/>
              </a:rPr>
              <a:t>This project, titled </a:t>
            </a:r>
            <a:r>
              <a:rPr lang="en-US" sz="1800" b="1" dirty="0">
                <a:latin typeface="Corben" panose="020B0604020202020204" charset="0"/>
                <a:ea typeface="Inter Medium" panose="020B0604020202020204" charset="0"/>
              </a:rPr>
              <a:t>"Symptom-Based AI Medical Chatbot with RAG and Machine Learning Integration,"</a:t>
            </a:r>
            <a:r>
              <a:rPr lang="en-US" sz="1800" dirty="0">
                <a:latin typeface="Corben" panose="020B0604020202020204" charset="0"/>
                <a:ea typeface="Inter Medium" panose="020B0604020202020204" charset="0"/>
              </a:rPr>
              <a:t> presents an intelligent  healthcare assistant that predicts diseases based on </a:t>
            </a:r>
            <a:r>
              <a:rPr lang="en-US" sz="1800" b="1" dirty="0">
                <a:latin typeface="Corben" panose="020B0604020202020204" charset="0"/>
                <a:ea typeface="Inter Medium" panose="020B0604020202020204" charset="0"/>
              </a:rPr>
              <a:t>user-reported symptoms</a:t>
            </a:r>
            <a:r>
              <a:rPr lang="en-US" sz="1800" dirty="0">
                <a:latin typeface="Corben" panose="020B0604020202020204" charset="0"/>
                <a:ea typeface="Inter Medium" panose="020B0604020202020204" charset="0"/>
              </a:rPr>
              <a:t>. It combines a </a:t>
            </a:r>
            <a:r>
              <a:rPr lang="en-US" sz="1800" b="1" dirty="0">
                <a:latin typeface="Corben" panose="020B0604020202020204" charset="0"/>
                <a:ea typeface="Inter Medium" panose="020B0604020202020204" charset="0"/>
              </a:rPr>
              <a:t>machine learning model for symptom-based diagnosis</a:t>
            </a:r>
            <a:r>
              <a:rPr lang="en-US" sz="1800" dirty="0">
                <a:latin typeface="Corben" panose="020B0604020202020204" charset="0"/>
                <a:ea typeface="Inter Medium" panose="020B0604020202020204" charset="0"/>
              </a:rPr>
              <a:t> with a </a:t>
            </a:r>
            <a:r>
              <a:rPr lang="en-US" sz="1800" b="1" dirty="0">
                <a:latin typeface="Corben" panose="020B0604020202020204" charset="0"/>
                <a:ea typeface="Inter Medium" panose="020B0604020202020204" charset="0"/>
              </a:rPr>
              <a:t>Retrieval-Augmented Generation (RAG)</a:t>
            </a:r>
            <a:r>
              <a:rPr lang="en-US" sz="1800" dirty="0">
                <a:latin typeface="Corben" panose="020B0604020202020204" charset="0"/>
                <a:ea typeface="Inter Medium" panose="020B0604020202020204" charset="0"/>
              </a:rPr>
              <a:t> framework to provide accurate, context-aware  medical responses. The chatbot delivers both </a:t>
            </a:r>
            <a:r>
              <a:rPr lang="en-US" sz="1800" b="1" dirty="0">
                <a:latin typeface="Corben" panose="020B0604020202020204" charset="0"/>
                <a:ea typeface="Inter Medium" panose="020B0604020202020204" charset="0"/>
              </a:rPr>
              <a:t>predictive results and relevant health information</a:t>
            </a:r>
            <a:r>
              <a:rPr lang="en-US" sz="1800" dirty="0">
                <a:latin typeface="Corben" panose="020B0604020202020204" charset="0"/>
                <a:ea typeface="Inter Medium" panose="020B0604020202020204" charset="0"/>
              </a:rPr>
              <a:t>, offering users a smart, interactive, and accessible way to understand their symptoms and possible conditions.</a:t>
            </a:r>
            <a:endParaRPr lang="en-IN" sz="1800" dirty="0">
              <a:latin typeface="Corben" panose="020B0604020202020204" charset="0"/>
              <a:ea typeface="Inter Medium" panose="020B0604020202020204" charset="0"/>
            </a:endParaRPr>
          </a:p>
          <a:p>
            <a:pPr marL="0" indent="0" algn="l">
              <a:lnSpc>
                <a:spcPct val="200000"/>
              </a:lnSpc>
              <a:buNone/>
            </a:pPr>
            <a:endParaRPr lang="en-US" sz="1750" dirty="0">
              <a:latin typeface="Corben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7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91341" y="23006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507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Limited Symptom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982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Conventional systems rely on exact keyword matches, which fail with spelling errors or variant phrasings.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006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35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 Visual Diagnosis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02549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Current symptom checkers do not accept or analyze images like medical reports or photos.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7119"/>
            <a:ext cx="4197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Poor Natural Language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75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can’t converse naturally with AI, limiting usability and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Natural Language Understanding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chatbot to comprehend diverse symptom descriptions in everyday language.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528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Comprehensive Suggestions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8828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tailored advice on diet, medication, and precautions with predictions.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528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Image-Based Diagnosis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8828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 diagnosis using uploaded photos or medical imagery for enhanced accuracy.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RAG Integration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033957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 results by combining retrieval-augmented generation methods with machine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4609"/>
            <a:ext cx="70761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Existing System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335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1811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Basic ML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3018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to direct symptom-to-disease predictions requiring exact inputs.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Lack of Flexibility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chatbot interface or tolerance for varied symptom phrasing.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 Image Processing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Unable to incorporate or analyze visual medical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138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691670"/>
            <a:ext cx="29995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Low User Friendliness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82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Interface unsuitable for general public lacking technical skills.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2252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Machine Learning Symptom Prediction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Trained with scikit-learn on structured symptom datasets for disease classification.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519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Prediction &amp; Info Retrieval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Outputs disease predictions and relevant medical information per input symptoms.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Exposed as a Flask API to enable integration with external applications and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DB9D75-F6D1-A2D6-887A-AC35C5B4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1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4941" y="1251109"/>
            <a:ext cx="79877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Proposed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17308" y="3906441"/>
            <a:ext cx="3261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MongoDB Vector Search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Stores medical documents for quick similarity retrieval based on input context.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33" y="4496633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RAG Chatbot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170515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Generates context-aware responses by combining retrieval and large language models.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478649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132665"/>
            <a:ext cx="3280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Image + Query Diagnosis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623084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Groq AI model for visual medical analysis integrated with the Medical system.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230" y="5514618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933</Words>
  <Application>Microsoft Office PowerPoint</Application>
  <PresentationFormat>Custom</PresentationFormat>
  <Paragraphs>127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Corben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Sathish S</cp:lastModifiedBy>
  <cp:revision>22</cp:revision>
  <dcterms:created xsi:type="dcterms:W3CDTF">2025-05-16T12:16:44Z</dcterms:created>
  <dcterms:modified xsi:type="dcterms:W3CDTF">2025-05-19T07:16:59Z</dcterms:modified>
</cp:coreProperties>
</file>